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Nuni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33355B4-E8C6-4F1B-8AEE-C24AE7B9C583}">
  <a:tblStyle styleId="{333355B4-E8C6-4F1B-8AEE-C24AE7B9C5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Nunito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Nunito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uni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fb86ef66c_0_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cfb86ef66c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fb86ef66c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fb86ef66c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21adb60d1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21adb60d1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fb86ef66c_0_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fb86ef66c_0_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fb86ef66c_0_6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fb86ef66c_0_6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fb86ef66c_0_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fb86ef66c_0_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21adb60d1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21adb60d1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fb86ef66c_0_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fb86ef66c_0_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21a3819b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21a3819b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5.png"/><Relationship Id="rId6" Type="http://schemas.openxmlformats.org/officeDocument/2006/relationships/image" Target="../media/image8.png"/><Relationship Id="rId7" Type="http://schemas.openxmlformats.org/officeDocument/2006/relationships/image" Target="../media/image4.png"/><Relationship Id="rId8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0" y="744575"/>
            <a:ext cx="8401200" cy="10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Система управления проектами</a:t>
            </a:r>
            <a:endParaRPr sz="3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175450"/>
            <a:ext cx="8520600" cy="12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Мустафин Камиль Б24-544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Михаил Петров Б24-544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Пучков Иван </a:t>
            </a:r>
            <a:r>
              <a:rPr lang="ru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Б24-544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443275" y="3233700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Руководитель: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Куимов Тимофей Евгеньевич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2"/>
          <p:cNvPicPr preferRelativeResize="0"/>
          <p:nvPr/>
        </p:nvPicPr>
        <p:blipFill rotWithShape="1">
          <a:blip r:embed="rId3">
            <a:alphaModFix/>
          </a:blip>
          <a:srcRect b="0" l="0" r="0" t="64716"/>
          <a:stretch/>
        </p:blipFill>
        <p:spPr>
          <a:xfrm>
            <a:off x="0" y="3328725"/>
            <a:ext cx="9144048" cy="181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2"/>
          <p:cNvSpPr txBox="1"/>
          <p:nvPr>
            <p:ph idx="1" type="body"/>
          </p:nvPr>
        </p:nvSpPr>
        <p:spPr>
          <a:xfrm>
            <a:off x="1963525" y="320850"/>
            <a:ext cx="5217000" cy="28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QR-код для перехода в git-репозиторий проекта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9" name="Google Shape;15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0063" y="821250"/>
            <a:ext cx="1803925" cy="1812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0" r="0" t="64716"/>
          <a:stretch/>
        </p:blipFill>
        <p:spPr>
          <a:xfrm>
            <a:off x="0" y="3200100"/>
            <a:ext cx="9144048" cy="19434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599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3020">
                <a:latin typeface="Nunito"/>
                <a:ea typeface="Nunito"/>
                <a:cs typeface="Nunito"/>
                <a:sym typeface="Nunito"/>
              </a:rPr>
              <a:t>АКТУАЛЬНОСТЬ</a:t>
            </a:r>
            <a:endParaRPr b="1" sz="30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17600" cy="19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Char char="●"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Увеличение сложности и масштабов проектов требует эффективных инструментов управления.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Char char="●"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Организаторам работы необходимы данные о ходе работы над проектом в наглядном виде для принятия решений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0" l="0" r="0" t="84334"/>
          <a:stretch/>
        </p:blipFill>
        <p:spPr>
          <a:xfrm>
            <a:off x="50" y="4365401"/>
            <a:ext cx="9144000" cy="7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599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3020">
                <a:latin typeface="Nunito"/>
                <a:ea typeface="Nunito"/>
                <a:cs typeface="Nunito"/>
                <a:sym typeface="Nunito"/>
              </a:rPr>
              <a:t>АКТУАЛЬНОСТЬ</a:t>
            </a:r>
            <a:endParaRPr b="1" sz="3020"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71" name="Google Shape;71;p15"/>
          <p:cNvGraphicFramePr/>
          <p:nvPr/>
        </p:nvGraphicFramePr>
        <p:xfrm>
          <a:off x="952525" y="123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{333355B4-E8C6-4F1B-8AEE-C24AE7B9C583}</a:tableStyleId>
              </a:tblPr>
              <a:tblGrid>
                <a:gridCol w="760500"/>
                <a:gridCol w="4776850"/>
                <a:gridCol w="1701650"/>
              </a:tblGrid>
              <a:tr h="971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Доступность</a:t>
                      </a:r>
                      <a:endParaRPr/>
                    </a:p>
                  </a:txBody>
                  <a:tcPr marT="91425" marB="91425" marR="91425" marL="914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Поддержка журналирования</a:t>
                      </a:r>
                      <a:endParaRPr/>
                    </a:p>
                  </a:txBody>
                  <a:tcPr marT="91425" marB="91425" marR="91425" marL="91425" anchor="b"/>
                </a:tc>
              </a:tr>
              <a:tr h="607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Бе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</a:rPr>
                        <a:t>Бесплатно, недоступно в РФ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07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Лицензионное ПО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07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Бесплатно, недоступно в РФ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5850" y="2245462"/>
            <a:ext cx="500175" cy="5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9600" y="2847069"/>
            <a:ext cx="572700" cy="500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5862" y="3490375"/>
            <a:ext cx="500175" cy="5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79900" y="2847075"/>
            <a:ext cx="500175" cy="5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79900" y="3490375"/>
            <a:ext cx="500175" cy="5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04575" y="2270136"/>
            <a:ext cx="450826" cy="45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 b="0" l="72191" r="0" t="0"/>
          <a:stretch/>
        </p:blipFill>
        <p:spPr>
          <a:xfrm>
            <a:off x="6601175" y="0"/>
            <a:ext cx="25428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599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20">
                <a:latin typeface="Nunito"/>
                <a:ea typeface="Nunito"/>
                <a:cs typeface="Nunito"/>
                <a:sym typeface="Nunito"/>
              </a:rPr>
              <a:t>ЦЕЛЬ ПРОЕКТА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52475"/>
            <a:ext cx="599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Создание системы управления проектами с функцией мониторинга и журналирования, предоставляющей данные для анализа хода работы над проектом. </a:t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b="0" l="0" r="72039" t="0"/>
          <a:stretch/>
        </p:blipFill>
        <p:spPr>
          <a:xfrm>
            <a:off x="0" y="0"/>
            <a:ext cx="25567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>
            <p:ph type="title"/>
          </p:nvPr>
        </p:nvSpPr>
        <p:spPr>
          <a:xfrm>
            <a:off x="2855400" y="445025"/>
            <a:ext cx="599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20">
                <a:latin typeface="Nunito"/>
                <a:ea typeface="Nunito"/>
                <a:cs typeface="Nunito"/>
                <a:sym typeface="Nunito"/>
              </a:rPr>
              <a:t>ЗАДАЧИ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669600" y="1087663"/>
            <a:ext cx="51837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Разработать архитектуру системы управления проектами.</a:t>
            </a:r>
            <a:endParaRPr sz="14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2997875" y="1263325"/>
            <a:ext cx="842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latin typeface="Nunito"/>
                <a:ea typeface="Nunito"/>
                <a:cs typeface="Nunito"/>
                <a:sym typeface="Nunito"/>
              </a:rPr>
              <a:t>01</a:t>
            </a:r>
            <a:endParaRPr b="1"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2997875" y="2215325"/>
            <a:ext cx="842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02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669600" y="2127575"/>
            <a:ext cx="5183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ru" sz="1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Реализовать базу данных для хранения информации о проектах, задачах, пользователях и их активности.</a:t>
            </a:r>
            <a:endParaRPr sz="14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719725" y="2991663"/>
            <a:ext cx="51837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4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Создать web-интерфейс для пользователей</a:t>
            </a:r>
            <a:endParaRPr sz="964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2997875" y="3167325"/>
            <a:ext cx="842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03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8"/>
          <p:cNvPicPr preferRelativeResize="0"/>
          <p:nvPr/>
        </p:nvPicPr>
        <p:blipFill rotWithShape="1">
          <a:blip r:embed="rId3">
            <a:alphaModFix/>
          </a:blip>
          <a:srcRect b="0" l="90460" r="0" t="0"/>
          <a:stretch/>
        </p:blipFill>
        <p:spPr>
          <a:xfrm>
            <a:off x="8271700" y="0"/>
            <a:ext cx="8722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445025"/>
            <a:ext cx="768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720">
                <a:latin typeface="Nunito"/>
                <a:ea typeface="Nunito"/>
                <a:cs typeface="Nunito"/>
                <a:sym typeface="Nunito"/>
              </a:rPr>
              <a:t>ХОД РАБОТЫ</a:t>
            </a:r>
            <a:endParaRPr b="1" sz="27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311700" y="1152475"/>
            <a:ext cx="76893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Внутренняя архитектура проекта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5899800" y="2876925"/>
            <a:ext cx="1050600" cy="904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Views</a:t>
            </a:r>
            <a:endParaRPr/>
          </a:p>
        </p:txBody>
      </p:sp>
      <p:sp>
        <p:nvSpPr>
          <p:cNvPr id="105" name="Google Shape;105;p18"/>
          <p:cNvSpPr/>
          <p:nvPr/>
        </p:nvSpPr>
        <p:spPr>
          <a:xfrm>
            <a:off x="2861200" y="2918650"/>
            <a:ext cx="1050600" cy="6894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Repo</a:t>
            </a: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4442612" y="2776013"/>
            <a:ext cx="1196400" cy="60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Project</a:t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4442600" y="4258600"/>
            <a:ext cx="1196400" cy="60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User</a:t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4442600" y="2079775"/>
            <a:ext cx="11289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Task</a:t>
            </a:r>
            <a:endParaRPr/>
          </a:p>
        </p:txBody>
      </p:sp>
      <p:sp>
        <p:nvSpPr>
          <p:cNvPr id="109" name="Google Shape;109;p18"/>
          <p:cNvSpPr/>
          <p:nvPr/>
        </p:nvSpPr>
        <p:spPr>
          <a:xfrm>
            <a:off x="4442600" y="3502262"/>
            <a:ext cx="1196400" cy="60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Record</a:t>
            </a:r>
            <a:endParaRPr/>
          </a:p>
        </p:txBody>
      </p:sp>
      <p:cxnSp>
        <p:nvCxnSpPr>
          <p:cNvPr id="110" name="Google Shape;110;p18"/>
          <p:cNvCxnSpPr>
            <a:stCxn id="105" idx="3"/>
            <a:endCxn id="108" idx="2"/>
          </p:cNvCxnSpPr>
          <p:nvPr/>
        </p:nvCxnSpPr>
        <p:spPr>
          <a:xfrm flipH="1" rot="10800000">
            <a:off x="3911800" y="2366050"/>
            <a:ext cx="530700" cy="897300"/>
          </a:xfrm>
          <a:prstGeom prst="bentConnector3">
            <a:avLst>
              <a:gd fmla="val 5000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8"/>
          <p:cNvCxnSpPr>
            <a:stCxn id="105" idx="3"/>
            <a:endCxn id="107" idx="2"/>
          </p:cNvCxnSpPr>
          <p:nvPr/>
        </p:nvCxnSpPr>
        <p:spPr>
          <a:xfrm>
            <a:off x="3911800" y="3263350"/>
            <a:ext cx="530700" cy="1296600"/>
          </a:xfrm>
          <a:prstGeom prst="bentConnector3">
            <a:avLst>
              <a:gd fmla="val 5000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8"/>
          <p:cNvCxnSpPr>
            <a:stCxn id="106" idx="2"/>
            <a:endCxn id="105" idx="3"/>
          </p:cNvCxnSpPr>
          <p:nvPr/>
        </p:nvCxnSpPr>
        <p:spPr>
          <a:xfrm flipH="1">
            <a:off x="3911912" y="3077363"/>
            <a:ext cx="530700" cy="186000"/>
          </a:xfrm>
          <a:prstGeom prst="bentConnector3">
            <a:avLst>
              <a:gd fmla="val 5001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8"/>
          <p:cNvCxnSpPr>
            <a:stCxn id="109" idx="2"/>
            <a:endCxn id="105" idx="3"/>
          </p:cNvCxnSpPr>
          <p:nvPr/>
        </p:nvCxnSpPr>
        <p:spPr>
          <a:xfrm rot="10800000">
            <a:off x="3911900" y="3263312"/>
            <a:ext cx="530700" cy="540300"/>
          </a:xfrm>
          <a:prstGeom prst="bentConnector3">
            <a:avLst>
              <a:gd fmla="val 5000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8"/>
          <p:cNvSpPr/>
          <p:nvPr/>
        </p:nvSpPr>
        <p:spPr>
          <a:xfrm>
            <a:off x="1504763" y="2811250"/>
            <a:ext cx="1050600" cy="904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Models</a:t>
            </a:r>
            <a:endParaRPr/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38050"/>
            <a:ext cx="1050600" cy="105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5300" y="2661525"/>
            <a:ext cx="1196399" cy="119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16000" y="445025"/>
            <a:ext cx="2335350" cy="80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9"/>
          <p:cNvPicPr preferRelativeResize="0"/>
          <p:nvPr/>
        </p:nvPicPr>
        <p:blipFill rotWithShape="1">
          <a:blip r:embed="rId3">
            <a:alphaModFix/>
          </a:blip>
          <a:srcRect b="0" l="90460" r="0" t="0"/>
          <a:stretch/>
        </p:blipFill>
        <p:spPr>
          <a:xfrm>
            <a:off x="8271700" y="0"/>
            <a:ext cx="8722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>
            <p:ph type="title"/>
          </p:nvPr>
        </p:nvSpPr>
        <p:spPr>
          <a:xfrm>
            <a:off x="311700" y="445025"/>
            <a:ext cx="768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720">
                <a:latin typeface="Nunito"/>
                <a:ea typeface="Nunito"/>
                <a:cs typeface="Nunito"/>
                <a:sym typeface="Nunito"/>
              </a:rPr>
              <a:t>ХОД РАБОТЫ</a:t>
            </a:r>
            <a:endParaRPr b="1" sz="27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2860300" y="524150"/>
            <a:ext cx="354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Структура базы данных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0400" y="285200"/>
            <a:ext cx="1050600" cy="10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/>
          <p:nvPr/>
        </p:nvSpPr>
        <p:spPr>
          <a:xfrm>
            <a:off x="530225" y="1903100"/>
            <a:ext cx="1641600" cy="919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Project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i="1" lang="ru"/>
              <a:t>id</a:t>
            </a:r>
            <a:endParaRPr i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name</a:t>
            </a:r>
            <a:endParaRPr/>
          </a:p>
        </p:txBody>
      </p:sp>
      <p:sp>
        <p:nvSpPr>
          <p:cNvPr id="127" name="Google Shape;127;p19"/>
          <p:cNvSpPr/>
          <p:nvPr/>
        </p:nvSpPr>
        <p:spPr>
          <a:xfrm>
            <a:off x="2893350" y="1607113"/>
            <a:ext cx="2145600" cy="152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Task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i="1" lang="ru"/>
              <a:t>id</a:t>
            </a:r>
            <a:endParaRPr i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name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description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parent_project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status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end_date</a:t>
            </a:r>
            <a:endParaRPr/>
          </a:p>
        </p:txBody>
      </p:sp>
      <p:cxnSp>
        <p:nvCxnSpPr>
          <p:cNvPr id="128" name="Google Shape;128;p19"/>
          <p:cNvCxnSpPr>
            <a:endCxn id="126" idx="0"/>
          </p:cNvCxnSpPr>
          <p:nvPr/>
        </p:nvCxnSpPr>
        <p:spPr>
          <a:xfrm rot="10800000">
            <a:off x="1351025" y="1903100"/>
            <a:ext cx="1992600" cy="702600"/>
          </a:xfrm>
          <a:prstGeom prst="bentConnector4">
            <a:avLst>
              <a:gd fmla="val 29404" name="adj1"/>
              <a:gd fmla="val 133892" name="adj2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19"/>
          <p:cNvSpPr/>
          <p:nvPr/>
        </p:nvSpPr>
        <p:spPr>
          <a:xfrm>
            <a:off x="2860425" y="3638675"/>
            <a:ext cx="2145600" cy="1317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User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id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name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{информация для авторизации}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9"/>
          <p:cNvSpPr/>
          <p:nvPr/>
        </p:nvSpPr>
        <p:spPr>
          <a:xfrm>
            <a:off x="530225" y="3707675"/>
            <a:ext cx="1849500" cy="9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Membership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user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project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is_admin</a:t>
            </a:r>
            <a:endParaRPr/>
          </a:p>
        </p:txBody>
      </p:sp>
      <p:cxnSp>
        <p:nvCxnSpPr>
          <p:cNvPr id="131" name="Google Shape;131;p19"/>
          <p:cNvCxnSpPr>
            <a:endCxn id="129" idx="0"/>
          </p:cNvCxnSpPr>
          <p:nvPr/>
        </p:nvCxnSpPr>
        <p:spPr>
          <a:xfrm flipH="1" rot="10800000">
            <a:off x="1624425" y="3638675"/>
            <a:ext cx="2308800" cy="442200"/>
          </a:xfrm>
          <a:prstGeom prst="bentConnector4">
            <a:avLst>
              <a:gd fmla="val 26767" name="adj1"/>
              <a:gd fmla="val 153850" name="adj2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9"/>
          <p:cNvCxnSpPr>
            <a:endCxn id="126" idx="1"/>
          </p:cNvCxnSpPr>
          <p:nvPr/>
        </p:nvCxnSpPr>
        <p:spPr>
          <a:xfrm flipH="1" rot="5400000">
            <a:off x="-200575" y="3093500"/>
            <a:ext cx="1944300" cy="482700"/>
          </a:xfrm>
          <a:prstGeom prst="bentConnector4">
            <a:avLst>
              <a:gd fmla="val 3" name="adj1"/>
              <a:gd fmla="val 149332" name="adj2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19"/>
          <p:cNvSpPr/>
          <p:nvPr/>
        </p:nvSpPr>
        <p:spPr>
          <a:xfrm>
            <a:off x="5760475" y="2822300"/>
            <a:ext cx="1849500" cy="9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Task Assignment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task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/>
              <a:t>user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" name="Google Shape;134;p19"/>
          <p:cNvCxnSpPr>
            <a:endCxn id="127" idx="3"/>
          </p:cNvCxnSpPr>
          <p:nvPr/>
        </p:nvCxnSpPr>
        <p:spPr>
          <a:xfrm rot="10800000">
            <a:off x="5038950" y="2367763"/>
            <a:ext cx="1126800" cy="8145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9"/>
          <p:cNvCxnSpPr>
            <a:endCxn id="129" idx="3"/>
          </p:cNvCxnSpPr>
          <p:nvPr/>
        </p:nvCxnSpPr>
        <p:spPr>
          <a:xfrm flipH="1">
            <a:off x="5006025" y="3402275"/>
            <a:ext cx="1127400" cy="8952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/>
          <p:cNvPicPr preferRelativeResize="0"/>
          <p:nvPr/>
        </p:nvPicPr>
        <p:blipFill rotWithShape="1">
          <a:blip r:embed="rId3">
            <a:alphaModFix/>
          </a:blip>
          <a:srcRect b="0" l="0" r="90570" t="0"/>
          <a:stretch/>
        </p:blipFill>
        <p:spPr>
          <a:xfrm>
            <a:off x="6" y="0"/>
            <a:ext cx="8622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/>
          <p:nvPr>
            <p:ph type="title"/>
          </p:nvPr>
        </p:nvSpPr>
        <p:spPr>
          <a:xfrm>
            <a:off x="1184100" y="445025"/>
            <a:ext cx="768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720">
                <a:latin typeface="Nunito"/>
                <a:ea typeface="Nunito"/>
                <a:cs typeface="Nunito"/>
                <a:sym typeface="Nunito"/>
              </a:rPr>
              <a:t>РЕЗУЛЬТАТЫ</a:t>
            </a:r>
            <a:endParaRPr b="1" sz="27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2" name="Google Shape;142;p20"/>
          <p:cNvSpPr txBox="1"/>
          <p:nvPr>
            <p:ph idx="1" type="body"/>
          </p:nvPr>
        </p:nvSpPr>
        <p:spPr>
          <a:xfrm>
            <a:off x="1184100" y="1240000"/>
            <a:ext cx="32559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unito"/>
              <a:buChar char="●"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Разработана система управления проектами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5755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unito"/>
              <a:buChar char="●"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Создана база данных (SQLite)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5755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unito"/>
              <a:buChar char="●"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Реализован web-интерфейс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25755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unito"/>
              <a:buChar char="●"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Введён механизм журналирования изменений статусов задач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3" name="Google Shape;14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8300" y="2571750"/>
            <a:ext cx="2510594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7550" y="0"/>
            <a:ext cx="390087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1"/>
          <p:cNvPicPr preferRelativeResize="0"/>
          <p:nvPr/>
        </p:nvPicPr>
        <p:blipFill rotWithShape="1">
          <a:blip r:embed="rId3">
            <a:alphaModFix/>
          </a:blip>
          <a:srcRect b="0" l="0" r="90570" t="0"/>
          <a:stretch/>
        </p:blipFill>
        <p:spPr>
          <a:xfrm>
            <a:off x="6" y="0"/>
            <a:ext cx="8622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1"/>
          <p:cNvSpPr txBox="1"/>
          <p:nvPr>
            <p:ph type="title"/>
          </p:nvPr>
        </p:nvSpPr>
        <p:spPr>
          <a:xfrm>
            <a:off x="1184100" y="445025"/>
            <a:ext cx="768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720">
                <a:latin typeface="Nunito"/>
                <a:ea typeface="Nunito"/>
                <a:cs typeface="Nunito"/>
                <a:sym typeface="Nunito"/>
              </a:rPr>
              <a:t>ДАЛЬНЕЙШЕЕ РАЗВИТИЕ</a:t>
            </a:r>
            <a:endParaRPr b="1" sz="27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1184100" y="1152475"/>
            <a:ext cx="76893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●"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Поддержка спринтов и бэклогов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●"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Автоматизированные отчёты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●"/>
            </a:pPr>
            <a:r>
              <a:rPr lang="ru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Визуализация данных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4654" y="1520104"/>
            <a:ext cx="2818950" cy="281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